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69" r:id="rId12"/>
    <p:sldId id="270" r:id="rId13"/>
    <p:sldId id="266" r:id="rId14"/>
    <p:sldId id="262" r:id="rId15"/>
    <p:sldId id="267" r:id="rId16"/>
  </p:sldIdLst>
  <p:sldSz cx="12192000" cy="6858000"/>
  <p:notesSz cx="6858000" cy="12192000"/>
  <p:embeddedFontLst>
    <p:embeddedFont>
      <p:font typeface="Raleway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49" d="100"/>
          <a:sy n="149" d="100"/>
        </p:scale>
        <p:origin x="16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8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svg"/><Relationship Id="rId17" Type="http://schemas.openxmlformats.org/officeDocument/2006/relationships/image" Target="../media/image3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4" y="2426780"/>
            <a:ext cx="10369645" cy="1551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110"/>
              </a:lnSpc>
              <a:buNone/>
            </a:pPr>
            <a:r>
              <a:rPr lang="en-US" sz="573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Real Estate Agency Management Application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80904" y="4182392"/>
            <a:ext cx="10922444" cy="2920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0"/>
              </a:lnSpc>
              <a:spcBef>
                <a:spcPts val="693"/>
              </a:spcBef>
              <a:buNone/>
            </a:pPr>
            <a:r>
              <a:rPr lang="en-US" sz="2025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comprehensive solution for real estate agency operations and client management.</a:t>
            </a:r>
            <a:endParaRPr lang="en-US" dirty="0"/>
          </a:p>
        </p:txBody>
      </p:sp>
      <p:pic>
        <p:nvPicPr>
          <p:cNvPr id="5" name="Picture 4" descr="A black background with red and yellow text&#10;&#10;Description automatically generated">
            <a:extLst>
              <a:ext uri="{FF2B5EF4-FFF2-40B4-BE49-F238E27FC236}">
                <a16:creationId xmlns:a16="http://schemas.microsoft.com/office/drawing/2014/main" id="{3450A3B1-CA31-4AEE-1B4B-EFE24326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9" y="1598112"/>
            <a:ext cx="3538621" cy="1775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9C311F9-6EF5-01BE-5823-7E178D00122D}"/>
              </a:ext>
            </a:extLst>
          </p:cNvPr>
          <p:cNvCxnSpPr>
            <a:cxnSpLocks/>
          </p:cNvCxnSpPr>
          <p:nvPr/>
        </p:nvCxnSpPr>
        <p:spPr>
          <a:xfrm flipV="1">
            <a:off x="5372100" y="3962400"/>
            <a:ext cx="660400" cy="584200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bject 1">
            <a:extLst>
              <a:ext uri="{FF2B5EF4-FFF2-40B4-BE49-F238E27FC236}">
                <a16:creationId xmlns:a16="http://schemas.microsoft.com/office/drawing/2014/main" id="{CB0D9F0E-F58B-1D03-64EF-65D341E9123E}"/>
              </a:ext>
            </a:extLst>
          </p:cNvPr>
          <p:cNvSpPr/>
          <p:nvPr/>
        </p:nvSpPr>
        <p:spPr>
          <a:xfrm>
            <a:off x="241181" y="456693"/>
            <a:ext cx="3142464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</a:rPr>
              <a:t>APP Overview :</a:t>
            </a:r>
            <a:endParaRPr lang="en-US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CBA05D57-050F-8A84-7617-52EA4D2C5A20}"/>
              </a:ext>
            </a:extLst>
          </p:cNvPr>
          <p:cNvSpPr/>
          <p:nvPr/>
        </p:nvSpPr>
        <p:spPr>
          <a:xfrm>
            <a:off x="911534" y="5342287"/>
            <a:ext cx="10368931" cy="2920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0"/>
              </a:lnSpc>
              <a:spcBef>
                <a:spcPts val="693"/>
              </a:spcBef>
              <a:buNone/>
            </a:pPr>
            <a:r>
              <a:rPr lang="en-US" dirty="0">
                <a:latin typeface="Raleway" pitchFamily="2" charset="0"/>
              </a:rPr>
              <a:t>After signing in you will enter the app as “user” and manage with your specific permissions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6A6CED-B6DB-90C5-3766-26733E52A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686" y="1442055"/>
            <a:ext cx="5791172" cy="379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93E7BD-74CE-FEB9-7E03-AAE5B079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770" y="1415325"/>
            <a:ext cx="5876380" cy="37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37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2A544-4E86-492E-897E-85C139019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1" r="-2" b="7589"/>
          <a:stretch/>
        </p:blipFill>
        <p:spPr>
          <a:xfrm>
            <a:off x="6089850" y="156772"/>
            <a:ext cx="5737419" cy="3131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0B1CC1-7F7C-1754-5F1C-4BED6F21F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1" r="2" b="7892"/>
          <a:stretch/>
        </p:blipFill>
        <p:spPr>
          <a:xfrm>
            <a:off x="6096000" y="3507386"/>
            <a:ext cx="5731269" cy="3131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492038-7A30-1781-0C88-6D6AB0D43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10" r="-2" b="12664"/>
          <a:stretch/>
        </p:blipFill>
        <p:spPr>
          <a:xfrm>
            <a:off x="1524" y="3510857"/>
            <a:ext cx="6040103" cy="2903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200151-B5C4-F8FC-878D-92D4C10EC1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51" r="2" b="12945"/>
          <a:stretch/>
        </p:blipFill>
        <p:spPr>
          <a:xfrm>
            <a:off x="1523" y="156772"/>
            <a:ext cx="6193849" cy="31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085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0D96C53-AEBC-5E6D-B6EC-CBFECAC57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312" y="-53788"/>
            <a:ext cx="6126457" cy="395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53729E-771B-8913-DE4A-4E6C36A40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559" y="-53788"/>
            <a:ext cx="6126456" cy="395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AB2AF8-12E3-D2E4-ABAC-25088BD6E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420" y="3404126"/>
            <a:ext cx="5708277" cy="368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47711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1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531"/>
            <a:ext cx="12188952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 Opportunity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608" y="1523619"/>
            <a:ext cx="6761059" cy="980830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7408597" y="1542664"/>
            <a:ext cx="430422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429503" y="1804834"/>
            <a:ext cx="6835187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551437" y="1919998"/>
            <a:ext cx="4420400" cy="194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34"/>
              </a:lnSpc>
              <a:buNone/>
            </a:pPr>
            <a:r>
              <a:rPr lang="en-US" sz="135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Number of Real Estate Listings Globally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727" y="2485403"/>
            <a:ext cx="5713571" cy="98083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880473" y="2494926"/>
            <a:ext cx="483234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1010441" y="2766618"/>
            <a:ext cx="5673294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7023312" y="2881782"/>
            <a:ext cx="5001264" cy="194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34"/>
              </a:lnSpc>
              <a:buNone/>
            </a:pPr>
            <a:r>
              <a:rPr lang="en-US" sz="135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Real Estate Agencies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2860" y="3447188"/>
            <a:ext cx="4656561" cy="980830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6352349" y="3456711"/>
            <a:ext cx="5360473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91378" y="3728403"/>
            <a:ext cx="4511400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495188" y="3843567"/>
            <a:ext cx="5582129" cy="194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34"/>
              </a:lnSpc>
              <a:buNone/>
            </a:pPr>
            <a:r>
              <a:rPr lang="en-US" sz="135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Agencies Adopting Digital Solutions</a:t>
            </a:r>
            <a:endParaRPr lang="en-US" dirty="0"/>
          </a:p>
        </p:txBody>
      </p:sp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0979" y="4408972"/>
            <a:ext cx="3599550" cy="980830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824224" y="4418495"/>
            <a:ext cx="5888597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2172316" y="4690187"/>
            <a:ext cx="3349507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5967063" y="4805351"/>
            <a:ext cx="6163158" cy="194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34"/>
              </a:lnSpc>
              <a:buNone/>
            </a:pPr>
            <a:r>
              <a:rPr lang="en-US" sz="135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Agencies Using Property Management Software</a:t>
            </a:r>
            <a:endParaRPr lang="en-US" dirty="0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79112" y="5370757"/>
            <a:ext cx="2542539" cy="98083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5296100" y="5380280"/>
            <a:ext cx="6416721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1" name="Object 20"/>
          <p:cNvSpPr/>
          <p:nvPr/>
        </p:nvSpPr>
        <p:spPr>
          <a:xfrm>
            <a:off x="2753246" y="5651972"/>
            <a:ext cx="2187777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5438939" y="5767136"/>
            <a:ext cx="6744023" cy="194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534"/>
              </a:lnSpc>
              <a:buNone/>
            </a:pPr>
            <a:r>
              <a:rPr lang="en-US" sz="135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Target Addressable Market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531"/>
            <a:ext cx="12188952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Team :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371382" y="5875009"/>
            <a:ext cx="2304474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400" dirty="0">
                <a:solidFill>
                  <a:srgbClr val="28282E"/>
                </a:solidFill>
                <a:latin typeface="Raleway" pitchFamily="34" charset="0"/>
              </a:rPr>
              <a:t>BOURABIA Chems-</a:t>
            </a:r>
            <a:r>
              <a:rPr lang="en-US" sz="1400" dirty="0" err="1">
                <a:solidFill>
                  <a:srgbClr val="28282E"/>
                </a:solidFill>
                <a:latin typeface="Raleway" pitchFamily="34" charset="0"/>
              </a:rPr>
              <a:t>eddine</a:t>
            </a:r>
            <a:endParaRPr lang="en-US" sz="1400" dirty="0"/>
          </a:p>
        </p:txBody>
      </p:sp>
      <p:sp>
        <p:nvSpPr>
          <p:cNvPr id="6" name="Object 5"/>
          <p:cNvSpPr/>
          <p:nvPr/>
        </p:nvSpPr>
        <p:spPr>
          <a:xfrm>
            <a:off x="262079" y="6180085"/>
            <a:ext cx="2523079" cy="243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00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Manager and Database Admin</a:t>
            </a:r>
            <a:endParaRPr lang="en-US" sz="1000" dirty="0"/>
          </a:p>
        </p:txBody>
      </p:sp>
      <p:sp>
        <p:nvSpPr>
          <p:cNvPr id="9" name="Object 8"/>
          <p:cNvSpPr/>
          <p:nvPr/>
        </p:nvSpPr>
        <p:spPr>
          <a:xfrm>
            <a:off x="3289857" y="5875009"/>
            <a:ext cx="2304474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40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BOULOUH </a:t>
            </a:r>
            <a:r>
              <a:rPr lang="en-US" sz="1400" dirty="0" err="1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Abderahman</a:t>
            </a:r>
            <a:endParaRPr lang="en-US" sz="1400" dirty="0"/>
          </a:p>
        </p:txBody>
      </p:sp>
      <p:sp>
        <p:nvSpPr>
          <p:cNvPr id="10" name="Object 9"/>
          <p:cNvSpPr/>
          <p:nvPr/>
        </p:nvSpPr>
        <p:spPr>
          <a:xfrm>
            <a:off x="3289857" y="6183402"/>
            <a:ext cx="2304474" cy="243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00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Lead Developer and Conceptor</a:t>
            </a:r>
            <a:endParaRPr lang="en-US" sz="1000" dirty="0"/>
          </a:p>
        </p:txBody>
      </p:sp>
      <p:sp>
        <p:nvSpPr>
          <p:cNvPr id="13" name="Object 12"/>
          <p:cNvSpPr/>
          <p:nvPr/>
        </p:nvSpPr>
        <p:spPr>
          <a:xfrm>
            <a:off x="6185096" y="5875009"/>
            <a:ext cx="2553191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400" dirty="0">
                <a:solidFill>
                  <a:srgbClr val="28282E"/>
                </a:solidFill>
                <a:latin typeface="Raleway" pitchFamily="34" charset="0"/>
              </a:rPr>
              <a:t>HAMIDAT Mohamed-Abdallah</a:t>
            </a:r>
            <a:endParaRPr lang="en-US" sz="1400" dirty="0"/>
          </a:p>
        </p:txBody>
      </p:sp>
      <p:sp>
        <p:nvSpPr>
          <p:cNvPr id="14" name="Object 13"/>
          <p:cNvSpPr/>
          <p:nvPr/>
        </p:nvSpPr>
        <p:spPr>
          <a:xfrm>
            <a:off x="6307680" y="6183401"/>
            <a:ext cx="2304474" cy="243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00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UI/UX Designer and Redactor</a:t>
            </a:r>
            <a:endParaRPr lang="en-US" sz="1000" dirty="0"/>
          </a:p>
        </p:txBody>
      </p:sp>
      <p:sp>
        <p:nvSpPr>
          <p:cNvPr id="21" name="Object 20"/>
          <p:cNvSpPr/>
          <p:nvPr/>
        </p:nvSpPr>
        <p:spPr>
          <a:xfrm>
            <a:off x="9513096" y="5875008"/>
            <a:ext cx="2304474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400" dirty="0"/>
              <a:t>GHEBRIOU </a:t>
            </a:r>
            <a:r>
              <a:rPr lang="en-US" sz="1400" dirty="0" err="1"/>
              <a:t>Khir-eddine</a:t>
            </a:r>
            <a:endParaRPr lang="en-US" sz="1400" dirty="0"/>
          </a:p>
        </p:txBody>
      </p:sp>
      <p:sp>
        <p:nvSpPr>
          <p:cNvPr id="22" name="Object 21"/>
          <p:cNvSpPr/>
          <p:nvPr/>
        </p:nvSpPr>
        <p:spPr>
          <a:xfrm>
            <a:off x="9625447" y="6180084"/>
            <a:ext cx="2304474" cy="243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000" dirty="0">
                <a:latin typeface="Raleway" pitchFamily="2" charset="0"/>
              </a:rPr>
              <a:t>Developer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FC477-FB7B-9A78-0574-E60C159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1" y="1533142"/>
            <a:ext cx="2092396" cy="4189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36046-D431-4148-2880-085AA2F4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700" y="1533142"/>
            <a:ext cx="2097555" cy="4189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DBBCD-7115-9C3A-7400-F23FA87BF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47" y="1533142"/>
            <a:ext cx="2087374" cy="4189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04F39C-5F40-D065-77D2-1A9C890B2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950" y="1493762"/>
            <a:ext cx="2014504" cy="4229332"/>
          </a:xfrm>
          <a:prstGeom prst="rect">
            <a:avLst/>
          </a:prstGeom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3" grpId="0"/>
      <p:bldP spid="14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66633" y="2498795"/>
            <a:ext cx="11655685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Summary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66633" y="3280989"/>
            <a:ext cx="11655685" cy="875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  <a:spcBef>
                <a:spcPts val="1049"/>
              </a:spcBef>
              <a:buNone/>
            </a:pPr>
            <a:r>
              <a:rPr lang="en-US" sz="1620" kern="0" spc="32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Hak Dari, a comprehensive application, streamlines property management by centralizing listings, client interactions, transaction tracking, and reporting, enabling real estate professionals to efficiently oversee their operations.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531"/>
            <a:ext cx="12188952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2053553"/>
            <a:ext cx="1428393" cy="1428393"/>
          </a:xfrm>
          <a:prstGeom prst="ellipse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9236" y="2575162"/>
            <a:ext cx="638015" cy="38090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81845" y="3586248"/>
            <a:ext cx="2440647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Property Management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81845" y="3904512"/>
            <a:ext cx="2440647" cy="7298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35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listings, track property details and owner information.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916177" y="2053553"/>
            <a:ext cx="1428393" cy="1428393"/>
          </a:xfrm>
          <a:prstGeom prst="ellipse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4180" y="2483097"/>
            <a:ext cx="552312" cy="571357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394337" y="3586248"/>
            <a:ext cx="2472072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 Relationship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394337" y="3904512"/>
            <a:ext cx="2472072" cy="7298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35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Maintain client profiles, communication logs, and potential buyer/seller data.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844382" y="2053553"/>
            <a:ext cx="1428393" cy="1428393"/>
          </a:xfrm>
          <a:prstGeom prst="ellipse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7060" y="2510037"/>
            <a:ext cx="704674" cy="514221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343492" y="3586248"/>
            <a:ext cx="2430172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Transaction Tracking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343492" y="3904512"/>
            <a:ext cx="2430172" cy="7298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35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 ongoing sales, closings, and commissions earned.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772587" y="2053553"/>
            <a:ext cx="1428393" cy="1428393"/>
          </a:xfrm>
          <a:prstGeom prst="ellipse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0374" y="2558421"/>
            <a:ext cx="666583" cy="41899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235036" y="3586248"/>
            <a:ext cx="2503496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Analytics and Reporting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235036" y="3904512"/>
            <a:ext cx="2503496" cy="7298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35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reports on market trends, team performance, and agency growth.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EB5D48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1799939" y="5941519"/>
            <a:ext cx="8589075" cy="5841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  <a:buNone/>
            </a:pPr>
            <a:r>
              <a:rPr lang="en-US" sz="2025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comprehensive application streamlines operations, enhances client experiences, and drives growth for real estate agencies.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 animBg="1"/>
      <p:bldP spid="9" grpId="0"/>
      <p:bldP spid="10" grpId="0"/>
      <p:bldP spid="11" grpId="0" animBg="1"/>
      <p:bldP spid="13" grpId="0"/>
      <p:bldP spid="14" grpId="0"/>
      <p:bldP spid="15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531"/>
            <a:ext cx="12188952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618101"/>
            <a:ext cx="5446938" cy="4692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61"/>
              </a:lnSpc>
              <a:buSzPct val="100000"/>
              <a:buChar char="•"/>
            </a:pPr>
            <a:r>
              <a:rPr lang="en-US" sz="243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Property Management</a:t>
            </a:r>
          </a:p>
          <a:p>
            <a:pPr lvl="1" algn="l">
              <a:lnSpc>
                <a:spcPts val="2204"/>
              </a:lnSpc>
              <a:spcBef>
                <a:spcPts val="401"/>
              </a:spcBef>
              <a:buNone/>
            </a:pPr>
            <a:r>
              <a:rPr lang="en-US" sz="1552" kern="0" spc="31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comprehensive suite for managing properties, including listings, contracts, and landlord-tenant relationships.</a:t>
            </a:r>
          </a:p>
          <a:p>
            <a:pPr marL="242900" indent="-242900" algn="l">
              <a:lnSpc>
                <a:spcPts val="2761"/>
              </a:lnSpc>
              <a:spcBef>
                <a:spcPts val="2649"/>
              </a:spcBef>
              <a:buSzPct val="100000"/>
              <a:buChar char="•"/>
            </a:pPr>
            <a:r>
              <a:rPr lang="en-US" sz="243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Lead and Client Tracking</a:t>
            </a:r>
          </a:p>
          <a:p>
            <a:pPr lvl="1" algn="l">
              <a:lnSpc>
                <a:spcPts val="2204"/>
              </a:lnSpc>
              <a:spcBef>
                <a:spcPts val="401"/>
              </a:spcBef>
              <a:buNone/>
            </a:pPr>
            <a:r>
              <a:rPr lang="en-US" sz="1552" kern="0" spc="31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Streamlined management of leads and clients, including contact information, notes, and communication history.</a:t>
            </a:r>
          </a:p>
          <a:p>
            <a:pPr marL="242900" indent="-242900" algn="l">
              <a:lnSpc>
                <a:spcPts val="2761"/>
              </a:lnSpc>
              <a:spcBef>
                <a:spcPts val="2649"/>
              </a:spcBef>
              <a:buSzPct val="100000"/>
              <a:buChar char="•"/>
            </a:pPr>
            <a:r>
              <a:rPr lang="en-US" sz="243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Transaction Management</a:t>
            </a:r>
          </a:p>
          <a:p>
            <a:pPr lvl="1" algn="l">
              <a:lnSpc>
                <a:spcPts val="2204"/>
              </a:lnSpc>
              <a:spcBef>
                <a:spcPts val="401"/>
              </a:spcBef>
              <a:buNone/>
            </a:pPr>
            <a:r>
              <a:rPr lang="en-US" sz="1552" kern="0" spc="31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handling of real estate transactions, encompassing offers, contracts, and closings, with seamless integration of electronic signature capabilities.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618101"/>
            <a:ext cx="5446938" cy="28273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61"/>
              </a:lnSpc>
              <a:buSzPct val="100000"/>
              <a:buChar char="•"/>
            </a:pPr>
            <a:r>
              <a:rPr lang="en-US" sz="243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Marketing and Advertising</a:t>
            </a:r>
          </a:p>
          <a:p>
            <a:pPr lvl="1" algn="l">
              <a:lnSpc>
                <a:spcPts val="2204"/>
              </a:lnSpc>
              <a:spcBef>
                <a:spcPts val="401"/>
              </a:spcBef>
              <a:buNone/>
            </a:pPr>
            <a:r>
              <a:rPr lang="en-US" sz="1552" kern="0" spc="31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Robust tools for promoting properties and services, including website listings, social media integration, and targeted advertising campaigns.</a:t>
            </a:r>
          </a:p>
          <a:p>
            <a:pPr marL="242900" indent="-242900" algn="l">
              <a:lnSpc>
                <a:spcPts val="2761"/>
              </a:lnSpc>
              <a:spcBef>
                <a:spcPts val="2649"/>
              </a:spcBef>
              <a:buSzPct val="100000"/>
              <a:buChar char="•"/>
            </a:pPr>
            <a:r>
              <a:rPr lang="en-US" sz="243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Financial Reporting and Analysis</a:t>
            </a:r>
          </a:p>
          <a:p>
            <a:pPr lvl="1" algn="l">
              <a:lnSpc>
                <a:spcPts val="2204"/>
              </a:lnSpc>
              <a:spcBef>
                <a:spcPts val="401"/>
              </a:spcBef>
              <a:buNone/>
            </a:pPr>
            <a:r>
              <a:rPr lang="en-US" sz="1552" kern="0" spc="31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financial reporting and analytics, allowing for accurate tracking of income, expenses, and performance metrics.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" grpId="0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82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531"/>
            <a:ext cx="12188952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Architecture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608" y="2856786"/>
            <a:ext cx="2971057" cy="120937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52312" y="3232483"/>
            <a:ext cx="2513971" cy="466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 the Architecture Diagram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1694580"/>
            <a:ext cx="2513971" cy="10340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30"/>
              </a:lnSpc>
              <a:buNone/>
            </a:pPr>
            <a:r>
              <a:rPr lang="en-US" sz="1148" kern="0" spc="23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 a high-level overview of the system architecture diagram, highlighting the key components and their interactions.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8168" y="2856786"/>
            <a:ext cx="2971057" cy="120937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613834" y="3232483"/>
            <a:ext cx="2199725" cy="466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Front-End Components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523369" y="1485082"/>
            <a:ext cx="2513971" cy="12409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30"/>
              </a:lnSpc>
              <a:buNone/>
            </a:pPr>
            <a:r>
              <a:rPr lang="en-US" sz="1148" kern="0" spc="23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Describe the client-side components, such as the web application or mobile app, and their responsibilities in handling user interactions and displaying data.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9727" y="2856786"/>
            <a:ext cx="2971057" cy="120937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375393" y="3232483"/>
            <a:ext cx="2199725" cy="466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Back-End Components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1694580"/>
            <a:ext cx="2513971" cy="10340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30"/>
              </a:lnSpc>
              <a:buNone/>
            </a:pPr>
            <a:r>
              <a:rPr lang="en-US" sz="1148" kern="0" spc="23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 the server-side components, including the application server, database, and any other services or APIs used by the system.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1287" y="2856786"/>
            <a:ext cx="2971057" cy="120937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136953" y="3346754"/>
            <a:ext cx="2199725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Flow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046488" y="1694580"/>
            <a:ext cx="2513971" cy="10340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30"/>
              </a:lnSpc>
              <a:buNone/>
            </a:pPr>
            <a:r>
              <a:rPr lang="en-US" sz="1148" kern="0" spc="23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Illustrate the data flow between the front-end and back-end components, indicating how user requests are processed, and data is exchanged.</a:t>
            </a:r>
            <a:endParaRPr lang="en-US" dirty="0"/>
          </a:p>
        </p:txBody>
      </p:sp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7388" y="4142339"/>
            <a:ext cx="2971057" cy="1209373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2233054" y="4632308"/>
            <a:ext cx="2199725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Points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142589" y="5484582"/>
            <a:ext cx="2513971" cy="10340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30"/>
              </a:lnSpc>
              <a:buNone/>
            </a:pPr>
            <a:r>
              <a:rPr lang="en-US" sz="1148" kern="0" spc="23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Highlight any external systems or third-party services that the application integrates with, such as property listing platforms or payment gateways.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08947" y="4142339"/>
            <a:ext cx="2971057" cy="1209373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994614" y="4518036"/>
            <a:ext cx="2199725" cy="466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Considerations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4904149" y="5484582"/>
            <a:ext cx="2513971" cy="10340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30"/>
              </a:lnSpc>
              <a:buNone/>
            </a:pPr>
            <a:r>
              <a:rPr lang="en-US" sz="1148" kern="0" spc="23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Discuss the security measures implemented in the architecture, such as authentication, authorization, and data encryption mechanisms.</a:t>
            </a:r>
            <a:endParaRPr lang="en-US" dirty="0"/>
          </a:p>
        </p:txBody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0507" y="4142339"/>
            <a:ext cx="2971057" cy="1209373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7756173" y="4518036"/>
            <a:ext cx="2199725" cy="466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1"/>
              </a:lnSpc>
              <a:buNone/>
            </a:pPr>
            <a:r>
              <a:rPr lang="en-US" sz="162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Scalability and Reliability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665708" y="5484582"/>
            <a:ext cx="2513971" cy="10340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30"/>
              </a:lnSpc>
              <a:buNone/>
            </a:pPr>
            <a:r>
              <a:rPr lang="en-US" sz="1148" kern="0" spc="23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 how the architecture is designed for scalability and reliability, including load balancing, caching, and failover strategies.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531"/>
            <a:ext cx="12188952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Development Roadmap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9568" y="2811553"/>
            <a:ext cx="9523" cy="115223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2432" y="3899512"/>
            <a:ext cx="114271" cy="114271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9240" y="3956648"/>
            <a:ext cx="9523" cy="1152237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2104" y="3899512"/>
            <a:ext cx="114271" cy="114271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8807" y="2811553"/>
            <a:ext cx="9523" cy="115223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71672" y="3899512"/>
            <a:ext cx="114271" cy="114271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38375" y="3956648"/>
            <a:ext cx="9523" cy="1152237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81239" y="3899512"/>
            <a:ext cx="114271" cy="114271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48047" y="2416079"/>
            <a:ext cx="9523" cy="154266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90911" y="3899512"/>
            <a:ext cx="114271" cy="114271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842924" y="2678199"/>
            <a:ext cx="133317" cy="133317"/>
          </a:xfrm>
          <a:prstGeom prst="ellipse">
            <a:avLst/>
          </a:prstGeom>
          <a:solidFill>
            <a:srgbClr val="EB5D48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Object 14"/>
          <p:cNvSpPr/>
          <p:nvPr/>
        </p:nvSpPr>
        <p:spPr>
          <a:xfrm>
            <a:off x="2071487" y="2633339"/>
            <a:ext cx="1822629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2024 Q3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2071487" y="2951602"/>
            <a:ext cx="1822629" cy="9730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35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Release MVP with core property listing and search functionality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3752507" y="5101706"/>
            <a:ext cx="133317" cy="133317"/>
          </a:xfrm>
          <a:prstGeom prst="ellipse">
            <a:avLst/>
          </a:prstGeom>
          <a:solidFill>
            <a:srgbClr val="F5A58D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3981089" y="5056845"/>
            <a:ext cx="1958803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2024 Q4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3981089" y="5375109"/>
            <a:ext cx="1958803" cy="9730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35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user experience with real-time notifications and intuitive dashboards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662090" y="2678199"/>
            <a:ext cx="133317" cy="133317"/>
          </a:xfrm>
          <a:prstGeom prst="ellipse">
            <a:avLst/>
          </a:prstGeom>
          <a:solidFill>
            <a:srgbClr val="BDBDAC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Object 20"/>
          <p:cNvSpPr/>
          <p:nvPr/>
        </p:nvSpPr>
        <p:spPr>
          <a:xfrm>
            <a:off x="5890692" y="2633339"/>
            <a:ext cx="1906428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2025 Q1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5890692" y="2951602"/>
            <a:ext cx="1906428" cy="9730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35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payment gateway and introduce premium features for agencies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571672" y="5101706"/>
            <a:ext cx="133317" cy="133317"/>
          </a:xfrm>
          <a:prstGeom prst="ellipse">
            <a:avLst/>
          </a:prstGeom>
          <a:solidFill>
            <a:srgbClr val="C9DABF"/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Object 23"/>
          <p:cNvSpPr/>
          <p:nvPr/>
        </p:nvSpPr>
        <p:spPr>
          <a:xfrm>
            <a:off x="7800294" y="5056845"/>
            <a:ext cx="1990227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2025 Q2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7800294" y="5375109"/>
            <a:ext cx="1990227" cy="9730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35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Launch mobile apps for iOS and Android to expand customer reach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9481255" y="2282713"/>
            <a:ext cx="133317" cy="133317"/>
          </a:xfrm>
          <a:prstGeom prst="ellipse">
            <a:avLst/>
          </a:prstGeom>
          <a:solidFill>
            <a:srgbClr val="EB5D48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Object 26"/>
          <p:cNvSpPr/>
          <p:nvPr/>
        </p:nvSpPr>
        <p:spPr>
          <a:xfrm>
            <a:off x="9709897" y="2237845"/>
            <a:ext cx="1634081" cy="2334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1"/>
              </a:lnSpc>
              <a:buNone/>
            </a:pPr>
            <a:r>
              <a:rPr lang="en-US" sz="1620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2025 Q3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9709897" y="2556109"/>
            <a:ext cx="1634081" cy="12163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656"/>
              </a:spcBef>
              <a:buNone/>
            </a:pPr>
            <a:r>
              <a:rPr lang="en-US" sz="1350" kern="0" spc="27" dirty="0">
                <a:solidFill>
                  <a:srgbClr val="000000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 AI-powered property valuation and recommendation engine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AAA79D-BCE2-E691-1813-E802DCA69C33}"/>
              </a:ext>
            </a:extLst>
          </p:cNvPr>
          <p:cNvCxnSpPr>
            <a:cxnSpLocks/>
          </p:cNvCxnSpPr>
          <p:nvPr/>
        </p:nvCxnSpPr>
        <p:spPr>
          <a:xfrm>
            <a:off x="0" y="3963790"/>
            <a:ext cx="185243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7DA538-9164-4E1D-929D-2B2C8729CA88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966808" y="3956648"/>
            <a:ext cx="1795296" cy="20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C307F9-16B7-8181-A470-1AED7067B83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876375" y="3956648"/>
            <a:ext cx="179529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69C392-069F-15C9-8EA8-903227E6A16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785943" y="3956648"/>
            <a:ext cx="179529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229794-768F-2683-3140-C7C09BE3861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95510" y="3956648"/>
            <a:ext cx="1795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5D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99975" y="1588194"/>
            <a:ext cx="11789002" cy="32324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092"/>
              </a:lnSpc>
              <a:buNone/>
            </a:pPr>
            <a:r>
              <a:rPr lang="en-US" sz="478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“As a real estate agent, I need a centralized platform to manage my listings, client interactions, and schedules efficiently to enhance my productivity and deliver better service.”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99975" y="4934948"/>
            <a:ext cx="11789002" cy="2920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  <a:spcBef>
                <a:spcPts val="883"/>
              </a:spcBef>
              <a:buNone/>
            </a:pPr>
            <a:r>
              <a:rPr lang="en-US" sz="2025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 ESTATE AGENCY'S OWNER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1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531"/>
            <a:ext cx="12188952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Competitive Landscape Outside Our Region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3314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476131" y="153314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476131" y="1533142"/>
            <a:ext cx="2752037" cy="157123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rcRect l="-5556" t="-123085" r="-5556" b="-123085"/>
          <a:stretch/>
        </p:blipFill>
        <p:spPr>
          <a:xfrm>
            <a:off x="857036" y="1723594"/>
            <a:ext cx="1990227" cy="1190327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304349" y="153314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3304349" y="153314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9" name="Object 8"/>
          <p:cNvSpPr/>
          <p:nvPr/>
        </p:nvSpPr>
        <p:spPr>
          <a:xfrm>
            <a:off x="3304349" y="1533142"/>
            <a:ext cx="2752037" cy="157123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4"/>
          <a:srcRect l="-5556" t="-76363" r="-5556" b="-76363"/>
          <a:stretch/>
        </p:blipFill>
        <p:spPr>
          <a:xfrm>
            <a:off x="3685253" y="1723594"/>
            <a:ext cx="1990227" cy="1190327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6132566" y="153314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2" name="Object 11"/>
          <p:cNvSpPr/>
          <p:nvPr/>
        </p:nvSpPr>
        <p:spPr>
          <a:xfrm>
            <a:off x="6132566" y="153314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6132566" y="1533142"/>
            <a:ext cx="2752037" cy="157123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5"/>
          <a:srcRect l="-5556" t="-78895" r="-5556" b="-78895"/>
          <a:stretch/>
        </p:blipFill>
        <p:spPr>
          <a:xfrm>
            <a:off x="6513471" y="1723594"/>
            <a:ext cx="1990227" cy="1190327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8960784" y="153314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8960784" y="153314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8960784" y="1533142"/>
            <a:ext cx="2752037" cy="1571232"/>
          </a:xfrm>
          <a:prstGeom prst="rect">
            <a:avLst/>
          </a:prstGeom>
          <a:solidFill>
            <a:srgbClr val="FEFEFE"/>
          </a:solidFill>
        </p:spPr>
        <p:txBody>
          <a:bodyPr/>
          <a:lstStyle/>
          <a:p>
            <a:endParaRPr lang="en-US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6"/>
          <a:srcRect l="-5556" t="-67228" r="-5556" b="-67228"/>
          <a:stretch/>
        </p:blipFill>
        <p:spPr>
          <a:xfrm>
            <a:off x="9341689" y="1723594"/>
            <a:ext cx="1990227" cy="1190327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76131" y="317103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0" name="Object 19"/>
          <p:cNvSpPr/>
          <p:nvPr/>
        </p:nvSpPr>
        <p:spPr>
          <a:xfrm>
            <a:off x="476131" y="317103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1" name="Object 20"/>
          <p:cNvSpPr/>
          <p:nvPr/>
        </p:nvSpPr>
        <p:spPr>
          <a:xfrm>
            <a:off x="476131" y="3171032"/>
            <a:ext cx="2752037" cy="157123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7"/>
          <a:srcRect l="-50254" t="-5556" r="-50254" b="-5556"/>
          <a:stretch/>
        </p:blipFill>
        <p:spPr>
          <a:xfrm>
            <a:off x="857036" y="3361484"/>
            <a:ext cx="1990227" cy="1190327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3304349" y="317103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4" name="Object 23"/>
          <p:cNvSpPr/>
          <p:nvPr/>
        </p:nvSpPr>
        <p:spPr>
          <a:xfrm>
            <a:off x="3304349" y="317103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5" name="Object 24"/>
          <p:cNvSpPr/>
          <p:nvPr/>
        </p:nvSpPr>
        <p:spPr>
          <a:xfrm>
            <a:off x="3304349" y="3171032"/>
            <a:ext cx="2752037" cy="157123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8"/>
          <a:srcRect l="-5556" t="-150224" r="-5556" b="-150224"/>
          <a:stretch/>
        </p:blipFill>
        <p:spPr>
          <a:xfrm>
            <a:off x="3685253" y="3361484"/>
            <a:ext cx="1990227" cy="1190327"/>
          </a:xfrm>
          <a:prstGeom prst="rect">
            <a:avLst/>
          </a:prstGeom>
        </p:spPr>
      </p:pic>
      <p:sp>
        <p:nvSpPr>
          <p:cNvPr id="27" name="Object 26"/>
          <p:cNvSpPr/>
          <p:nvPr/>
        </p:nvSpPr>
        <p:spPr>
          <a:xfrm>
            <a:off x="6132566" y="317103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6132566" y="317103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9" name="Object 28"/>
          <p:cNvSpPr/>
          <p:nvPr/>
        </p:nvSpPr>
        <p:spPr>
          <a:xfrm>
            <a:off x="6132566" y="3171032"/>
            <a:ext cx="2752037" cy="157123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0" name="Object 29" descr="preencoded.png"/>
          <p:cNvPicPr>
            <a:picLocks noChangeAspect="1"/>
          </p:cNvPicPr>
          <p:nvPr/>
        </p:nvPicPr>
        <p:blipFill>
          <a:blip r:embed="rId9"/>
          <a:srcRect l="-5556" t="-78921" r="-5556" b="-78921"/>
          <a:stretch/>
        </p:blipFill>
        <p:spPr>
          <a:xfrm>
            <a:off x="6513471" y="3361484"/>
            <a:ext cx="1990227" cy="1190327"/>
          </a:xfrm>
          <a:prstGeom prst="rect">
            <a:avLst/>
          </a:prstGeom>
        </p:spPr>
      </p:pic>
      <p:sp>
        <p:nvSpPr>
          <p:cNvPr id="31" name="Object 30"/>
          <p:cNvSpPr/>
          <p:nvPr/>
        </p:nvSpPr>
        <p:spPr>
          <a:xfrm>
            <a:off x="8960784" y="317103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32" name="Object 31"/>
          <p:cNvSpPr/>
          <p:nvPr/>
        </p:nvSpPr>
        <p:spPr>
          <a:xfrm>
            <a:off x="8960784" y="317103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33" name="Object 32"/>
          <p:cNvSpPr/>
          <p:nvPr/>
        </p:nvSpPr>
        <p:spPr>
          <a:xfrm>
            <a:off x="8960784" y="3171032"/>
            <a:ext cx="2752037" cy="157123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4" name="Object 33" descr="preencoded.png"/>
          <p:cNvPicPr>
            <a:picLocks noChangeAspect="1"/>
          </p:cNvPicPr>
          <p:nvPr/>
        </p:nvPicPr>
        <p:blipFill>
          <a:blip r:embed="rId10"/>
          <a:srcRect l="-5556" t="-187555" r="-5556" b="-187555"/>
          <a:stretch/>
        </p:blipFill>
        <p:spPr>
          <a:xfrm>
            <a:off x="9341689" y="3361484"/>
            <a:ext cx="1990227" cy="1190327"/>
          </a:xfrm>
          <a:prstGeom prst="rect">
            <a:avLst/>
          </a:prstGeom>
        </p:spPr>
      </p:pic>
      <p:sp>
        <p:nvSpPr>
          <p:cNvPr id="35" name="Object 34"/>
          <p:cNvSpPr/>
          <p:nvPr/>
        </p:nvSpPr>
        <p:spPr>
          <a:xfrm>
            <a:off x="476131" y="480892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36" name="Object 35"/>
          <p:cNvSpPr/>
          <p:nvPr/>
        </p:nvSpPr>
        <p:spPr>
          <a:xfrm>
            <a:off x="476131" y="480892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37" name="Object 36"/>
          <p:cNvSpPr/>
          <p:nvPr/>
        </p:nvSpPr>
        <p:spPr>
          <a:xfrm>
            <a:off x="476131" y="4808922"/>
            <a:ext cx="2752037" cy="157123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8" name="Object 37" descr="preencoded.png"/>
          <p:cNvPicPr>
            <a:picLocks noChangeAspect="1"/>
          </p:cNvPicPr>
          <p:nvPr/>
        </p:nvPicPr>
        <p:blipFill>
          <a:blip r:embed="rId11"/>
          <a:srcRect l="-5556" t="-146623" r="-5556" b="-146623"/>
          <a:stretch/>
        </p:blipFill>
        <p:spPr>
          <a:xfrm>
            <a:off x="857036" y="4999375"/>
            <a:ext cx="1990227" cy="1190327"/>
          </a:xfrm>
          <a:prstGeom prst="rect">
            <a:avLst/>
          </a:prstGeom>
        </p:spPr>
      </p:pic>
      <p:sp>
        <p:nvSpPr>
          <p:cNvPr id="39" name="Object 38"/>
          <p:cNvSpPr/>
          <p:nvPr/>
        </p:nvSpPr>
        <p:spPr>
          <a:xfrm>
            <a:off x="3304349" y="4808922"/>
            <a:ext cx="2752037" cy="157123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0" name="Object 39"/>
          <p:cNvSpPr/>
          <p:nvPr/>
        </p:nvSpPr>
        <p:spPr>
          <a:xfrm>
            <a:off x="3304349" y="4808922"/>
            <a:ext cx="2752037" cy="1571232"/>
          </a:xfrm>
          <a:prstGeom prst="rect">
            <a:avLst/>
          </a:prstGeom>
          <a:noFill/>
          <a:ln w="12700">
            <a:solidFill>
              <a:srgbClr val="000000">
                <a:alpha val="1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1" name="Object 40"/>
          <p:cNvSpPr/>
          <p:nvPr/>
        </p:nvSpPr>
        <p:spPr>
          <a:xfrm>
            <a:off x="3304349" y="4808922"/>
            <a:ext cx="2752037" cy="157123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42" name="Object 41" descr="preencoded.png"/>
          <p:cNvPicPr>
            <a:picLocks noChangeAspect="1"/>
          </p:cNvPicPr>
          <p:nvPr/>
        </p:nvPicPr>
        <p:blipFill>
          <a:blip r:embed="rId12"/>
          <a:srcRect l="-5556" t="-22684" r="-5556" b="-22684"/>
          <a:stretch/>
        </p:blipFill>
        <p:spPr>
          <a:xfrm>
            <a:off x="3685253" y="4999375"/>
            <a:ext cx="1990227" cy="1190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828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531"/>
            <a:ext cx="12188952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Intricacies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76131" y="1533142"/>
            <a:ext cx="3618595" cy="2328280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761810" y="1775076"/>
            <a:ext cx="3456711" cy="26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6"/>
              </a:lnSpc>
              <a:buNone/>
            </a:pPr>
            <a:r>
              <a:rPr lang="en-US" sz="1836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Framework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1" y="2156278"/>
            <a:ext cx="3247482" cy="14596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899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JavaFX, a comprehensive framework for creating rich desktop applications, provides efficient GUI development through its Scene Builder tool, enabling seamless integration and enhanced performance.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285178" y="1533142"/>
            <a:ext cx="3618595" cy="2328280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570857" y="1775076"/>
            <a:ext cx="3456711" cy="26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6"/>
              </a:lnSpc>
              <a:buNone/>
            </a:pPr>
            <a:r>
              <a:rPr lang="en-US" sz="1836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Framework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570858" y="2156278"/>
            <a:ext cx="3268684" cy="14596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899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 is a versatile and powerful programming language that enables developers to create robust, scalable, and cross-platform applications by leveraging its extensive libraries and object-oriented design principles.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33142"/>
            <a:ext cx="3618595" cy="2328280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8379905" y="1775076"/>
            <a:ext cx="3456711" cy="26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6"/>
              </a:lnSpc>
              <a:buNone/>
            </a:pPr>
            <a:r>
              <a:rPr lang="en-US" sz="1836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8379906" y="2156277"/>
            <a:ext cx="3213152" cy="13542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899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MySQL, a widely-used relational database, offers efficient handling of real estate data, including multimedia content, with its scalable and adaptable design.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76131" y="4051874"/>
            <a:ext cx="5523119" cy="2328280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761810" y="4293808"/>
            <a:ext cx="5551687" cy="26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6"/>
              </a:lnSpc>
              <a:buNone/>
            </a:pPr>
            <a:r>
              <a:rPr lang="en-US" sz="1836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Authentication and Authorization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61810" y="4675011"/>
            <a:ext cx="5551687" cy="4865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899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secure and trusted means to authenticate users and grant access, safeguarding sensitive data within our database.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189702" y="4051874"/>
            <a:ext cx="5523119" cy="2328280"/>
          </a:xfrm>
          <a:prstGeom prst="rect">
            <a:avLst/>
          </a:prstGeom>
          <a:noFill/>
          <a:ln w="25400">
            <a:solidFill>
              <a:srgbClr val="EB5D48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6475381" y="4293808"/>
            <a:ext cx="5551687" cy="26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86"/>
              </a:lnSpc>
              <a:buNone/>
            </a:pPr>
            <a:r>
              <a:rPr lang="en-US" sz="1836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Mapping Integration (COMING SOON)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475381" y="4675011"/>
            <a:ext cx="5117677" cy="13037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17"/>
              </a:lnSpc>
              <a:spcBef>
                <a:spcPts val="899"/>
              </a:spcBef>
              <a:buNone/>
            </a:pPr>
            <a:r>
              <a:rPr lang="en-US" sz="1350" kern="0" spc="27" dirty="0">
                <a:solidFill>
                  <a:srgbClr val="FFFFFF">
                    <a:alpha val="80000"/>
                  </a:srgb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Google Maps API: Integration with Google Maps for displaying property locations, enabling features like searching by location, viewing nearby amenities, and providing directions to properties.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1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3218943"/>
            <a:ext cx="3142464" cy="43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395"/>
              </a:lnSpc>
              <a:buNone/>
            </a:pPr>
            <a:r>
              <a:rPr lang="en-US" sz="3188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Benefits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5656" y="1180805"/>
            <a:ext cx="5151737" cy="106653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475631" y="1606644"/>
            <a:ext cx="4537424" cy="2179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717"/>
              </a:lnSpc>
              <a:buNone/>
            </a:pPr>
            <a:r>
              <a:rPr lang="en-US" sz="1512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Property Listing Visibility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5656" y="2323519"/>
            <a:ext cx="7446688" cy="106653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475631" y="2749359"/>
            <a:ext cx="6808672" cy="2179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717"/>
              </a:lnSpc>
              <a:buNone/>
            </a:pPr>
            <a:r>
              <a:rPr lang="en-US" sz="1512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Commission Tracking and Reporting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5656" y="3466233"/>
            <a:ext cx="2847263" cy="10665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475631" y="3782563"/>
            <a:ext cx="2266175" cy="43595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717"/>
              </a:lnSpc>
              <a:buNone/>
            </a:pPr>
            <a:r>
              <a:rPr lang="en-US" sz="1512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Centralized Client and Property Database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5656" y="4608947"/>
            <a:ext cx="6132566" cy="106653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475631" y="5034787"/>
            <a:ext cx="5510769" cy="21797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ts val="1717"/>
              </a:lnSpc>
              <a:buNone/>
            </a:pPr>
            <a:r>
              <a:rPr lang="en-US" sz="1512" dirty="0">
                <a:solidFill>
                  <a:srgbClr val="28282E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 Team Collaboration and Communication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768</Words>
  <Application>Microsoft Office PowerPoint</Application>
  <PresentationFormat>Widescreen</PresentationFormat>
  <Paragraphs>104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Agency Management Application</dc:title>
  <dc:subject>Real Estate Agency Management Application</dc:subject>
  <dc:creator>Mohamed Abdallah Hamidat</dc:creator>
  <cp:lastModifiedBy>mohamed the focker</cp:lastModifiedBy>
  <cp:revision>26</cp:revision>
  <dcterms:created xsi:type="dcterms:W3CDTF">2024-05-14T20:17:55Z</dcterms:created>
  <dcterms:modified xsi:type="dcterms:W3CDTF">2024-05-22T11:44:20Z</dcterms:modified>
</cp:coreProperties>
</file>